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016" r:id="rId5"/>
    <p:sldId id="2187" r:id="rId6"/>
    <p:sldId id="2205" r:id="rId7"/>
    <p:sldId id="2204" r:id="rId8"/>
    <p:sldId id="2188" r:id="rId9"/>
    <p:sldId id="2189" r:id="rId10"/>
    <p:sldId id="2192" r:id="rId11"/>
    <p:sldId id="2191" r:id="rId12"/>
    <p:sldId id="2196" r:id="rId13"/>
    <p:sldId id="2197" r:id="rId14"/>
    <p:sldId id="2194" r:id="rId15"/>
    <p:sldId id="2198" r:id="rId16"/>
    <p:sldId id="2199" r:id="rId17"/>
    <p:sldId id="2195" r:id="rId18"/>
    <p:sldId id="2200" r:id="rId19"/>
    <p:sldId id="2202" r:id="rId20"/>
    <p:sldId id="2201" r:id="rId21"/>
    <p:sldId id="2208" r:id="rId22"/>
    <p:sldId id="2207" r:id="rId23"/>
    <p:sldId id="2209" r:id="rId24"/>
    <p:sldId id="2210" r:id="rId25"/>
    <p:sldId id="2190" r:id="rId26"/>
    <p:sldId id="2203" r:id="rId27"/>
    <p:sldId id="2211" r:id="rId28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Humphreys" initials="MH" lastIdx="5" clrIdx="0"/>
  <p:cmAuthor id="2" name="Johanna Munck af Rosenschöld" initials="JMaR" lastIdx="2" clrIdx="1"/>
  <p:cmAuthor id="3" name="Mattias Boldt" initials="M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E1DCD6"/>
    <a:srgbClr val="E7D6B9"/>
    <a:srgbClr val="63A2DB"/>
    <a:srgbClr val="F0E6DC"/>
    <a:srgbClr val="7FB2E1"/>
    <a:srgbClr val="C1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100" d="100"/>
          <a:sy n="100" d="100"/>
        </p:scale>
        <p:origin x="876" y="3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11F22-9495-4346-9F2D-EC586047B19B}" type="datetimeFigureOut">
              <a:rPr lang="sv-SE" smtClean="0"/>
              <a:t>2021-10-30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2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2761-42A7-400B-9402-072783787D6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7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63C4-138D-4946-A7C3-64424D1FD03D}" type="datetimeFigureOut">
              <a:rPr lang="sv-SE" smtClean="0"/>
              <a:t>2021-10-30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5FE88-A15F-4405-9ABC-025D2D1FF9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51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1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8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82C34-9085-BE42-926E-F138B4EC5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862487D-62B7-4BE5-8317-23FFD1BDE12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å 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06637" y="410199"/>
            <a:ext cx="11378015" cy="6041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06637" y="2187723"/>
            <a:ext cx="11378015" cy="3700328"/>
          </a:xfrm>
          <a:prstGeom prst="rect">
            <a:avLst/>
          </a:prstGeom>
        </p:spPr>
        <p:txBody>
          <a:bodyPr anchor="t"/>
          <a:lstStyle>
            <a:lvl1pPr algn="ctr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90831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10401" y="2016001"/>
            <a:ext cx="5605551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1" y="2016000"/>
            <a:ext cx="5611812" cy="430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01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770400"/>
            <a:ext cx="11372400" cy="9216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3701" y="2016000"/>
            <a:ext cx="56075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1.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3701" y="2642401"/>
            <a:ext cx="56075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6000"/>
            <a:ext cx="5610600" cy="590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700" b="0" cap="all" baseline="0">
                <a:latin typeface="Tengbom Scandia Bold Stencil" panose="020B06030500000200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Fas 2.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642401"/>
            <a:ext cx="5610600" cy="3672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4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81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bild 5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07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28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 &amp;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613939"/>
            <a:ext cx="11428411" cy="24696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sv-SE"/>
              <a:t>Plats för alternativ underrubrik</a:t>
            </a:r>
          </a:p>
        </p:txBody>
      </p:sp>
      <p:sp>
        <p:nvSpPr>
          <p:cNvPr id="9" name="Platshållare för rubrik 1"/>
          <p:cNvSpPr>
            <a:spLocks noGrp="1"/>
          </p:cNvSpPr>
          <p:nvPr>
            <p:ph type="title"/>
          </p:nvPr>
        </p:nvSpPr>
        <p:spPr>
          <a:xfrm>
            <a:off x="383714" y="319838"/>
            <a:ext cx="11427285" cy="28803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0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382588" y="1160462"/>
            <a:ext cx="1142841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731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rgbClr val="E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7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0800" y="2718000"/>
            <a:ext cx="8935200" cy="179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b="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600" y="4658400"/>
            <a:ext cx="8942400" cy="123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4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ön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1" y="1335600"/>
            <a:ext cx="2289159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06800" y="410400"/>
            <a:ext cx="11379600" cy="6040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632246" y="2717565"/>
            <a:ext cx="8933923" cy="179454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3" y="1588062"/>
            <a:ext cx="1901168" cy="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 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406800" y="410400"/>
            <a:ext cx="11379600" cy="6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632246" y="2717565"/>
            <a:ext cx="8933923" cy="71143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500" cap="all" baseline="0">
                <a:solidFill>
                  <a:schemeClr val="bg1"/>
                </a:solidFill>
                <a:latin typeface="Tengbom Scandia Bold Stencil" panose="020B0603050000020004" pitchFamily="34" charset="0"/>
              </a:defRPr>
            </a:lvl1pPr>
          </a:lstStyle>
          <a:p>
            <a:r>
              <a:rPr lang="sv-SE"/>
              <a:t>xxx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623700" y="4657460"/>
            <a:ext cx="8942469" cy="1230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all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5101200" y="1335600"/>
            <a:ext cx="1980000" cy="997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23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400" y="34517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400" y="2016809"/>
            <a:ext cx="11372400" cy="4306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>
            <a:lvl1pPr>
              <a:defRPr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Tengbom Scandia Medium" panose="020B0603050000020004" pitchFamily="34" charset="0"/>
              </a:defRPr>
            </a:lvl1pPr>
          </a:lstStyle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52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numr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00" y="378424"/>
            <a:ext cx="11373815" cy="921567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0" y="2016002"/>
            <a:ext cx="5686800" cy="4306885"/>
          </a:xfrm>
          <a:prstGeom prst="rect">
            <a:avLst/>
          </a:prstGeom>
        </p:spPr>
        <p:txBody>
          <a:bodyPr/>
          <a:lstStyle>
            <a:lvl1pPr marL="371475" indent="-371475">
              <a:buFont typeface="+mj-lt"/>
              <a:buAutoNum type="arabicPeriod"/>
              <a:defRPr/>
            </a:lvl1pPr>
            <a:lvl2pPr marL="557213" indent="-171450">
              <a:defRPr/>
            </a:lvl2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577" y="2016002"/>
            <a:ext cx="5554663" cy="4306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85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06800" y="2188800"/>
            <a:ext cx="11379600" cy="230628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06800" y="4658400"/>
            <a:ext cx="11377213" cy="166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none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0425600" y="6433200"/>
            <a:ext cx="10044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2017-10-04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180800" y="6433264"/>
            <a:ext cx="9244800" cy="28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Tengbom/Ledningsgrupp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392400" y="6433200"/>
            <a:ext cx="612000" cy="288000"/>
          </a:xfrm>
          <a:prstGeom prst="rect">
            <a:avLst/>
          </a:prstGeom>
        </p:spPr>
        <p:txBody>
          <a:bodyPr/>
          <a:lstStyle/>
          <a:p>
            <a:fld id="{EE5DE6E4-9FDB-43EB-8B84-8B58BF4703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7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029" indent="-2452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9">
            <a:extLst>
              <a:ext uri="{FF2B5EF4-FFF2-40B4-BE49-F238E27FC236}">
                <a16:creationId xmlns:a16="http://schemas.microsoft.com/office/drawing/2014/main" id="{85305F76-1EC7-4416-8FEA-BF102CA6BCAA}"/>
              </a:ext>
            </a:extLst>
          </p:cNvPr>
          <p:cNvSpPr txBox="1">
            <a:spLocks/>
          </p:cNvSpPr>
          <p:nvPr/>
        </p:nvSpPr>
        <p:spPr>
          <a:xfrm>
            <a:off x="3424655" y="3804362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r>
              <a:rPr lang="sv-SE" sz="8338"/>
              <a:t> </a:t>
            </a:r>
          </a:p>
        </p:txBody>
      </p:sp>
      <p:sp>
        <p:nvSpPr>
          <p:cNvPr id="6" name="Rubrik 9">
            <a:extLst>
              <a:ext uri="{FF2B5EF4-FFF2-40B4-BE49-F238E27FC236}">
                <a16:creationId xmlns:a16="http://schemas.microsoft.com/office/drawing/2014/main" id="{C91C1822-C2DF-401B-A4AC-9653CBA122F2}"/>
              </a:ext>
            </a:extLst>
          </p:cNvPr>
          <p:cNvSpPr txBox="1">
            <a:spLocks/>
          </p:cNvSpPr>
          <p:nvPr/>
        </p:nvSpPr>
        <p:spPr>
          <a:xfrm>
            <a:off x="1987005" y="2776263"/>
            <a:ext cx="8189742" cy="1415508"/>
          </a:xfrm>
          <a:prstGeom prst="rect">
            <a:avLst/>
          </a:prstGeom>
        </p:spPr>
        <p:txBody>
          <a:bodyPr vert="horz" lIns="58652" tIns="29326" rIns="58652" bIns="29326" rtlCol="0" anchor="b">
            <a:noAutofit/>
          </a:bodyPr>
          <a:lstStyle>
            <a:lvl1pPr algn="ctr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0" b="0" i="0" kern="1200">
                <a:solidFill>
                  <a:srgbClr val="3C3C3C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endParaRPr lang="sv-SE" sz="8338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EA75E5F-D7C7-4737-B27F-7CA4592EB535}"/>
              </a:ext>
            </a:extLst>
          </p:cNvPr>
          <p:cNvSpPr txBox="1">
            <a:spLocks/>
          </p:cNvSpPr>
          <p:nvPr/>
        </p:nvSpPr>
        <p:spPr>
          <a:xfrm>
            <a:off x="933907" y="1861731"/>
            <a:ext cx="10295938" cy="144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000" b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sv-SE" sz="8000" b="0" dirty="0">
              <a:solidFill>
                <a:srgbClr val="FF0000"/>
              </a:solidFill>
              <a:latin typeface="Fino" panose="00000500000000000000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CBEA63-0587-4974-A738-1D991A332E18}"/>
              </a:ext>
            </a:extLst>
          </p:cNvPr>
          <p:cNvSpPr txBox="1">
            <a:spLocks/>
          </p:cNvSpPr>
          <p:nvPr/>
        </p:nvSpPr>
        <p:spPr>
          <a:xfrm>
            <a:off x="1098325" y="3427272"/>
            <a:ext cx="9967102" cy="159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sv-SE" sz="3500" spc="0" dirty="0" err="1"/>
              <a:t>Algorithm-aided</a:t>
            </a:r>
            <a:r>
              <a:rPr lang="sv-SE" sz="3500" spc="0" dirty="0"/>
              <a:t> Design</a:t>
            </a:r>
          </a:p>
          <a:p>
            <a:pPr algn="ctr">
              <a:lnSpc>
                <a:spcPct val="100000"/>
              </a:lnSpc>
            </a:pPr>
            <a:r>
              <a:rPr lang="sv-SE" sz="3500" spc="0" dirty="0"/>
              <a:t>Data-</a:t>
            </a:r>
            <a:r>
              <a:rPr lang="sv-SE" sz="3500" spc="0" dirty="0" err="1"/>
              <a:t>aided</a:t>
            </a:r>
            <a:r>
              <a:rPr lang="sv-SE" sz="3500" spc="0" dirty="0"/>
              <a:t> Design</a:t>
            </a:r>
            <a:endParaRPr lang="en-US" sz="3500" spc="0" dirty="0"/>
          </a:p>
        </p:txBody>
      </p:sp>
      <p:grpSp>
        <p:nvGrpSpPr>
          <p:cNvPr id="14" name="Grupp 11">
            <a:extLst>
              <a:ext uri="{FF2B5EF4-FFF2-40B4-BE49-F238E27FC236}">
                <a16:creationId xmlns:a16="http://schemas.microsoft.com/office/drawing/2014/main" id="{79A741C6-FB3C-49CE-B152-1F7CDFF2AD5C}"/>
              </a:ext>
            </a:extLst>
          </p:cNvPr>
          <p:cNvGrpSpPr/>
          <p:nvPr/>
        </p:nvGrpSpPr>
        <p:grpSpPr>
          <a:xfrm rot="20700000">
            <a:off x="8827121" y="3671724"/>
            <a:ext cx="2160000" cy="2160000"/>
            <a:chOff x="7583758" y="1518432"/>
            <a:chExt cx="2520696" cy="2520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1F5C6B-FA80-4043-BE5B-FF5A30BBDA7A}"/>
                </a:ext>
              </a:extLst>
            </p:cNvPr>
            <p:cNvSpPr/>
            <p:nvPr/>
          </p:nvSpPr>
          <p:spPr>
            <a:xfrm>
              <a:off x="7611460" y="1546133"/>
              <a:ext cx="2465293" cy="2465294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6DC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93CF92-3056-41EE-B75B-0BD4AE3F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58" y="1518432"/>
              <a:ext cx="2520696" cy="25206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8F695-9047-4072-BE63-15D31DE4B354}"/>
                </a:ext>
              </a:extLst>
            </p:cNvPr>
            <p:cNvSpPr txBox="1"/>
            <p:nvPr/>
          </p:nvSpPr>
          <p:spPr>
            <a:xfrm>
              <a:off x="7648810" y="2534653"/>
              <a:ext cx="2402541" cy="83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200" dirty="0">
                  <a:solidFill>
                    <a:srgbClr val="E7D6B9"/>
                  </a:solidFill>
                  <a:latin typeface="Circular Std" charset="0"/>
                  <a:ea typeface="Circular Std" charset="0"/>
                  <a:cs typeface="Circular Std" charset="0"/>
                </a:rPr>
                <a:t>2021.10.29</a:t>
              </a:r>
            </a:p>
            <a:p>
              <a:endParaRPr lang="en-US" sz="2200" dirty="0">
                <a:solidFill>
                  <a:srgbClr val="C199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8219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1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405512"/>
            <a:ext cx="10080000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20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pic>
        <p:nvPicPr>
          <p:cNvPr id="6" name="Picture 5" descr="A picture containing chain, metalware, accessory, necklet&#10;&#10;Description automatically generated">
            <a:extLst>
              <a:ext uri="{FF2B5EF4-FFF2-40B4-BE49-F238E27FC236}">
                <a16:creationId xmlns:a16="http://schemas.microsoft.com/office/drawing/2014/main" id="{ECFA4DA7-797B-4F8E-AB93-ADEC018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9" b="3310"/>
          <a:stretch/>
        </p:blipFill>
        <p:spPr>
          <a:xfrm>
            <a:off x="1596000" y="2017132"/>
            <a:ext cx="9000000" cy="4643438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7583DD7-69EF-424C-9917-F5ACCBF9B4B8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Circular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539523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ECABF6-EFD2-4105-9A06-02E0CCB12ED0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143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832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pic>
        <p:nvPicPr>
          <p:cNvPr id="23" name="Picture 22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33E9A45-0483-4F39-B03C-245624A2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3773"/>
          <a:stretch/>
        </p:blipFill>
        <p:spPr>
          <a:xfrm>
            <a:off x="6190263" y="3017441"/>
            <a:ext cx="5760000" cy="3405255"/>
          </a:xfrm>
          <a:prstGeom prst="rect">
            <a:avLst/>
          </a:prstGeom>
        </p:spPr>
      </p:pic>
      <p:pic>
        <p:nvPicPr>
          <p:cNvPr id="24" name="Picture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6EC3E-A351-4379-8D94-D3BCB18D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017442"/>
            <a:ext cx="5760000" cy="3405255"/>
          </a:xfrm>
          <a:prstGeom prst="rect">
            <a:avLst/>
          </a:prstGeom>
        </p:spPr>
      </p:pic>
      <p:sp>
        <p:nvSpPr>
          <p:cNvPr id="9" name="textruta 7">
            <a:extLst>
              <a:ext uri="{FF2B5EF4-FFF2-40B4-BE49-F238E27FC236}">
                <a16:creationId xmlns:a16="http://schemas.microsoft.com/office/drawing/2014/main" id="{35393498-0C00-446B-B14B-0C79EE3823D3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</p:spTree>
    <p:extLst>
      <p:ext uri="{BB962C8B-B14F-4D97-AF65-F5344CB8AC3E}">
        <p14:creationId xmlns:p14="http://schemas.microsoft.com/office/powerpoint/2010/main" val="21316280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37B7-A897-48B8-A3CD-B559B1EA415C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2E191677-59C7-4B52-85F7-76B867D305DB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72F7A9A8-63AF-4B57-859B-798ABC49157A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6BA56-39E6-449C-91AF-1F57E0EF6793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E8203-1534-4BDA-974F-83147576C1A3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F775C3-BBA2-49BE-B426-5B62A3C90301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Drafting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&amp; Design Tools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170DD251-BD2B-4004-A9C3-6DF9DC4F364F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Aided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CEBF7-E33C-42E7-9248-94361B7E5E72}"/>
              </a:ext>
            </a:extLst>
          </p:cNvPr>
          <p:cNvSpPr txBox="1"/>
          <p:nvPr/>
        </p:nvSpPr>
        <p:spPr>
          <a:xfrm>
            <a:off x="421738" y="3297637"/>
            <a:ext cx="540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Open Block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Closed Block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Multi Blocks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Multi Houses</a:t>
            </a:r>
          </a:p>
          <a:p>
            <a:pPr algn="ctr"/>
            <a:endParaRPr lang="en-GB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Façade Drafter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Floor Plan Drafter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Educational Facilities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Commercial Facilities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A2B99-E82F-4E1F-8605-A636D3554410}"/>
              </a:ext>
            </a:extLst>
          </p:cNvPr>
          <p:cNvSpPr txBox="1"/>
          <p:nvPr/>
        </p:nvSpPr>
        <p:spPr>
          <a:xfrm>
            <a:off x="6370262" y="3297637"/>
            <a:ext cx="540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Sunlight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Shadows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Radiation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Solar Panels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Access to View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Vertical Sky Component</a:t>
            </a:r>
          </a:p>
          <a:p>
            <a:pPr algn="ctr"/>
            <a:endParaRPr lang="en-GB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Traffic Noise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Daylight Factor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96A81A-9053-4382-99C5-6F14E52C0E81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17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Margin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Operational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Scaling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Accurate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Higher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Quality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AC909-9D99-45ED-9503-F629F69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55242"/>
            <a:ext cx="5760000" cy="273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A1F2976-2AE9-41B8-AA0F-0118E362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2" y="3052242"/>
            <a:ext cx="5760000" cy="3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9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7BBE5A2-3832-4747-A579-2C8FBC809E8A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3290BE7-1733-48DE-8AF4-9AA345FEE2F4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PROCESS AUTOMATION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8" name="textruta 7">
            <a:extLst>
              <a:ext uri="{FF2B5EF4-FFF2-40B4-BE49-F238E27FC236}">
                <a16:creationId xmlns:a16="http://schemas.microsoft.com/office/drawing/2014/main" id="{84678861-2128-4B69-97D3-FD8904FDB9F9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Recyclable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≠ Repetitive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EF607E2-DB03-4D17-A7AA-7329563B29D2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ANALYTIC SYSTEM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20" name="textruta 7">
            <a:extLst>
              <a:ext uri="{FF2B5EF4-FFF2-40B4-BE49-F238E27FC236}">
                <a16:creationId xmlns:a16="http://schemas.microsoft.com/office/drawing/2014/main" id="{72FB42C2-2723-412B-A4D6-713BC093FF4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Adaptive ≠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Predictive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3A69-0684-4F8E-BC0A-7B0E7768B3EF}"/>
              </a:ext>
            </a:extLst>
          </p:cNvPr>
          <p:cNvSpPr/>
          <p:nvPr/>
        </p:nvSpPr>
        <p:spPr>
          <a:xfrm>
            <a:off x="6190262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840B6-B250-4224-BFA0-C77A18BB558F}"/>
              </a:ext>
            </a:extLst>
          </p:cNvPr>
          <p:cNvSpPr/>
          <p:nvPr/>
        </p:nvSpPr>
        <p:spPr>
          <a:xfrm>
            <a:off x="241738" y="3017442"/>
            <a:ext cx="5760000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74A6D08-A85A-456D-82D4-7932AE3C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9" y="3283623"/>
            <a:ext cx="2873238" cy="28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2D62F64-E129-4A52-AB90-4B5B2A01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17" y="3017442"/>
            <a:ext cx="1877041" cy="17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AA6B557-3EB9-42FE-B358-D73A170E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3713217" y="4720242"/>
            <a:ext cx="1877040" cy="17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611D5D-84FF-4F77-B906-A3907EE29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r="21313"/>
          <a:stretch/>
        </p:blipFill>
        <p:spPr>
          <a:xfrm>
            <a:off x="6190262" y="3429000"/>
            <a:ext cx="2880000" cy="2589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32CBE-BFDB-46B5-B6F3-894303EBD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05" r="21727"/>
          <a:stretch/>
        </p:blipFill>
        <p:spPr>
          <a:xfrm>
            <a:off x="9070262" y="3429000"/>
            <a:ext cx="2880000" cy="25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19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58276-5CCA-4735-9C73-4354790F5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499"/>
            <a:ext cx="5760000" cy="3246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F529-C043-4C9C-B702-0CA86130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2002" y="483499"/>
            <a:ext cx="5760000" cy="32462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AAD &amp; DAD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7EB979-02C9-429A-85D2-3319F08F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60111" r="56723" b="2666"/>
          <a:stretch/>
        </p:blipFill>
        <p:spPr>
          <a:xfrm>
            <a:off x="241738" y="3729715"/>
            <a:ext cx="2880000" cy="23926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619BB3-AB5C-4215-A4AE-3C489971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24215" r="56723" b="38563"/>
          <a:stretch/>
        </p:blipFill>
        <p:spPr>
          <a:xfrm>
            <a:off x="3121738" y="3729715"/>
            <a:ext cx="2880000" cy="2392611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DF38415-43A6-4DED-8A05-A3735C5D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23347" r="7779" b="39429"/>
          <a:stretch/>
        </p:blipFill>
        <p:spPr>
          <a:xfrm>
            <a:off x="6190262" y="3729715"/>
            <a:ext cx="2880000" cy="23926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153D29F-33AD-4661-8318-70031FA9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59357" r="7779" b="3420"/>
          <a:stretch/>
        </p:blipFill>
        <p:spPr>
          <a:xfrm>
            <a:off x="9070262" y="3729715"/>
            <a:ext cx="2880000" cy="2392611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2823193B-FF6C-437C-8458-8F6B1EC02479}"/>
              </a:ext>
            </a:extLst>
          </p:cNvPr>
          <p:cNvSpPr txBox="1">
            <a:spLocks/>
          </p:cNvSpPr>
          <p:nvPr/>
        </p:nvSpPr>
        <p:spPr>
          <a:xfrm>
            <a:off x="3396000" y="1475471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Not  for A-Z</a:t>
            </a:r>
          </a:p>
        </p:txBody>
      </p:sp>
    </p:spTree>
    <p:extLst>
      <p:ext uri="{BB962C8B-B14F-4D97-AF65-F5344CB8AC3E}">
        <p14:creationId xmlns:p14="http://schemas.microsoft.com/office/powerpoint/2010/main" val="4231837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0DB74B-04A8-4377-9E69-BC496635EFAA}"/>
              </a:ext>
            </a:extLst>
          </p:cNvPr>
          <p:cNvSpPr txBox="1">
            <a:spLocks/>
          </p:cNvSpPr>
          <p:nvPr/>
        </p:nvSpPr>
        <p:spPr>
          <a:xfrm>
            <a:off x="1175657" y="1691279"/>
            <a:ext cx="12768036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endParaRPr lang="en-US" sz="6000" spc="0" dirty="0">
              <a:solidFill>
                <a:srgbClr val="C1996B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F323ADC-63E2-4B18-A975-BF62049B6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461" y="2577606"/>
            <a:ext cx="5180694" cy="76412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5732D6-1572-488A-BFD3-F28C2FCBB122}"/>
              </a:ext>
            </a:extLst>
          </p:cNvPr>
          <p:cNvSpPr txBox="1">
            <a:spLocks/>
          </p:cNvSpPr>
          <p:nvPr/>
        </p:nvSpPr>
        <p:spPr>
          <a:xfrm>
            <a:off x="7896000" y="1989000"/>
            <a:ext cx="36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Drawing Board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Computer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Data aided Design</a:t>
            </a: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– </a:t>
            </a:r>
            <a:r>
              <a:rPr lang="en-US" sz="2500" spc="0" dirty="0">
                <a:solidFill>
                  <a:srgbClr val="F0E6DC"/>
                </a:solidFill>
              </a:rPr>
              <a:t>Algorithm led Design.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D745F8-EAA5-49E6-8C18-6FA92C491BD8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EVOLUTION OF AN ARCHITECT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B0BC13-A344-4AED-A6FC-8BB134D89FA3}"/>
              </a:ext>
            </a:extLst>
          </p:cNvPr>
          <p:cNvSpPr txBox="1">
            <a:spLocks/>
          </p:cNvSpPr>
          <p:nvPr/>
        </p:nvSpPr>
        <p:spPr>
          <a:xfrm>
            <a:off x="6096000" y="1989000"/>
            <a:ext cx="1800000" cy="28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Analog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CAD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DAD</a:t>
            </a:r>
            <a:endParaRPr lang="en-US" sz="2500" spc="0" dirty="0">
              <a:solidFill>
                <a:srgbClr val="F0E6D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spc="0" dirty="0">
                <a:solidFill>
                  <a:srgbClr val="F0E6DC"/>
                </a:solidFill>
              </a:rPr>
              <a:t>Generative </a:t>
            </a:r>
            <a:endParaRPr lang="en-US" sz="2500" spc="0" dirty="0">
              <a:solidFill>
                <a:srgbClr val="F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91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2E084F-9565-4FED-8D3B-BE1637CE0E74}"/>
              </a:ext>
            </a:extLst>
          </p:cNvPr>
          <p:cNvSpPr/>
          <p:nvPr/>
        </p:nvSpPr>
        <p:spPr>
          <a:xfrm>
            <a:off x="799223" y="755471"/>
            <a:ext cx="3600000" cy="2047728"/>
          </a:xfrm>
          <a:prstGeom prst="roundRect">
            <a:avLst>
              <a:gd name="adj" fmla="val 7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1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FA0B-E6F2-4E6E-9FD6-1492F6F9B8FC}"/>
              </a:ext>
            </a:extLst>
          </p:cNvPr>
          <p:cNvSpPr/>
          <p:nvPr/>
        </p:nvSpPr>
        <p:spPr>
          <a:xfrm>
            <a:off x="241738" y="3391390"/>
            <a:ext cx="5760000" cy="303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5FF83-FF56-4933-8E6D-E5B64716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0960" r="3748" b="28050"/>
          <a:stretch/>
        </p:blipFill>
        <p:spPr>
          <a:xfrm>
            <a:off x="241738" y="3577621"/>
            <a:ext cx="5760000" cy="2659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805A-E790-4CCF-967E-A4385938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4" t="4555" r="17824" b="12362"/>
          <a:stretch/>
        </p:blipFill>
        <p:spPr>
          <a:xfrm>
            <a:off x="1466251" y="755471"/>
            <a:ext cx="2265944" cy="2047728"/>
          </a:xfrm>
          <a:prstGeom prst="rect">
            <a:avLst/>
          </a:prstGeom>
        </p:spPr>
      </p:pic>
      <p:sp>
        <p:nvSpPr>
          <p:cNvPr id="20" name="Rubrik 1">
            <a:extLst>
              <a:ext uri="{FF2B5EF4-FFF2-40B4-BE49-F238E27FC236}">
                <a16:creationId xmlns:a16="http://schemas.microsoft.com/office/drawing/2014/main" id="{F93D3C0A-2173-4B2B-B9D3-D3A4AA0FB8C4}"/>
              </a:ext>
            </a:extLst>
          </p:cNvPr>
          <p:cNvSpPr txBox="1">
            <a:spLocks/>
          </p:cNvSpPr>
          <p:nvPr/>
        </p:nvSpPr>
        <p:spPr>
          <a:xfrm>
            <a:off x="3396000" y="1475471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3C3C3C"/>
                </a:solidFill>
                <a:latin typeface="Portrait Light" pitchFamily="50" charset="0"/>
              </a:rPr>
              <a:t>100 </a:t>
            </a:r>
            <a:r>
              <a:rPr lang="sv-SE" b="0" dirty="0" err="1">
                <a:solidFill>
                  <a:srgbClr val="3C3C3C"/>
                </a:solidFill>
                <a:latin typeface="Portrait Light" pitchFamily="50" charset="0"/>
              </a:rPr>
              <a:t>Concepts</a:t>
            </a:r>
            <a:endParaRPr lang="sv-SE" b="0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BDC24060-11AB-40AC-B20E-0947DAF0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52"/>
          <a:stretch/>
        </p:blipFill>
        <p:spPr>
          <a:xfrm>
            <a:off x="6190262" y="3391390"/>
            <a:ext cx="5760000" cy="3031652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DFDF166-835D-4A49-A257-A267A3A8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0" t="17882" r="2889" b="6595"/>
          <a:stretch/>
        </p:blipFill>
        <p:spPr>
          <a:xfrm>
            <a:off x="7792777" y="755471"/>
            <a:ext cx="3600000" cy="2047728"/>
          </a:xfrm>
          <a:prstGeom prst="roundRect">
            <a:avLst>
              <a:gd name="adj" fmla="val 7114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31267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1" y="405512"/>
            <a:ext cx="10079998" cy="6046975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440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TOOLS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Basic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Rhino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F005D8F4-A35D-4D28-A423-1C64EF8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7BF57-C504-42D7-BC20-E8B5AD53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9473" y="3274174"/>
            <a:ext cx="2545887" cy="1376198"/>
          </a:xfrm>
          <a:prstGeom prst="rect">
            <a:avLst/>
          </a:prstGeom>
        </p:spPr>
      </p:pic>
      <p:sp>
        <p:nvSpPr>
          <p:cNvPr id="12" name="textruta 9">
            <a:extLst>
              <a:ext uri="{FF2B5EF4-FFF2-40B4-BE49-F238E27FC236}">
                <a16:creationId xmlns:a16="http://schemas.microsoft.com/office/drawing/2014/main" id="{4F26DF62-B3EA-407F-81E9-9A934943E070}"/>
              </a:ext>
            </a:extLst>
          </p:cNvPr>
          <p:cNvSpPr txBox="1"/>
          <p:nvPr/>
        </p:nvSpPr>
        <p:spPr>
          <a:xfrm>
            <a:off x="3761630" y="3697590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Run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CFA06-89D9-4978-A24E-99F21C43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779" y="4500253"/>
            <a:ext cx="1732477" cy="18000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1976A-DDDF-4545-989E-63210EE6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54" y="3193760"/>
            <a:ext cx="1989628" cy="13761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CC4F5D-DE3F-4F8F-A36F-B34A95303066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72338-408A-4AC2-AF84-9574DF632E31}"/>
              </a:ext>
            </a:extLst>
          </p:cNvPr>
          <p:cNvSpPr/>
          <p:nvPr/>
        </p:nvSpPr>
        <p:spPr>
          <a:xfrm>
            <a:off x="2788055" y="5318449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262706-4FDB-4D9B-B43B-02DBE5074F7A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78B9-9185-4FBB-A732-3777DA096E4F}"/>
              </a:ext>
            </a:extLst>
          </p:cNvPr>
          <p:cNvSpPr/>
          <p:nvPr/>
        </p:nvSpPr>
        <p:spPr>
          <a:xfrm>
            <a:off x="4648758" y="3239657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3</a:t>
            </a:r>
          </a:p>
        </p:txBody>
      </p:sp>
      <p:sp>
        <p:nvSpPr>
          <p:cNvPr id="19" name="textruta 9">
            <a:extLst>
              <a:ext uri="{FF2B5EF4-FFF2-40B4-BE49-F238E27FC236}">
                <a16:creationId xmlns:a16="http://schemas.microsoft.com/office/drawing/2014/main" id="{BB9E8F6B-806D-445B-B3A7-E7981191E45F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Import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87FAA953-5E9C-45F8-9066-372D60D777C1}"/>
              </a:ext>
            </a:extLst>
          </p:cNvPr>
          <p:cNvSpPr txBox="1"/>
          <p:nvPr/>
        </p:nvSpPr>
        <p:spPr>
          <a:xfrm>
            <a:off x="2021871" y="5759469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Choose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1" name="textruta 9">
            <a:extLst>
              <a:ext uri="{FF2B5EF4-FFF2-40B4-BE49-F238E27FC236}">
                <a16:creationId xmlns:a16="http://schemas.microsoft.com/office/drawing/2014/main" id="{50B9B1D1-66C9-4100-A72E-7D0B9C562B6E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F08855-BD3F-435E-A341-A4D0EF52B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664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CA62-1CDF-4BEB-BA99-61B7E944E414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AAD &amp; DAD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3BDF-42F6-4BD7-9D5E-5792A04DF176}"/>
              </a:ext>
            </a:extLst>
          </p:cNvPr>
          <p:cNvSpPr/>
          <p:nvPr/>
        </p:nvSpPr>
        <p:spPr>
          <a:xfrm>
            <a:off x="241738" y="3017442"/>
            <a:ext cx="11708524" cy="34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F6B7311-B210-464D-8298-1125E20769CE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COMPLEX SCRIPTS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6" name="textruta 7">
            <a:extLst>
              <a:ext uri="{FF2B5EF4-FFF2-40B4-BE49-F238E27FC236}">
                <a16:creationId xmlns:a16="http://schemas.microsoft.com/office/drawing/2014/main" id="{77C4C9E2-88DF-48A0-A9B8-9BA3212603FB}"/>
              </a:ext>
            </a:extLst>
          </p:cNvPr>
          <p:cNvSpPr txBox="1"/>
          <p:nvPr/>
        </p:nvSpPr>
        <p:spPr>
          <a:xfrm>
            <a:off x="601738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Grasshopper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+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F2827F59-A04F-41BA-A76B-468CCAB4DAB4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USER FRIENDLY INTERFACE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956BC15-BEA6-45F5-A8B0-79E383EBBAC9}"/>
              </a:ext>
            </a:extLst>
          </p:cNvPr>
          <p:cNvSpPr txBox="1"/>
          <p:nvPr/>
        </p:nvSpPr>
        <p:spPr>
          <a:xfrm>
            <a:off x="6190263" y="2245821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Locally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or Web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Based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4FCEED-00E4-4106-833E-C01A249E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t="1778" b="1461"/>
          <a:stretch/>
        </p:blipFill>
        <p:spPr>
          <a:xfrm>
            <a:off x="2483908" y="3088584"/>
            <a:ext cx="3352256" cy="3263315"/>
          </a:xfrm>
          <a:prstGeom prst="rect">
            <a:avLst/>
          </a:prstGeom>
        </p:spPr>
      </p:pic>
      <p:pic>
        <p:nvPicPr>
          <p:cNvPr id="25" name="Picture 24" descr="A picture containing toy, LEGO, indoor, colorful&#10;&#10;Description automatically generated">
            <a:extLst>
              <a:ext uri="{FF2B5EF4-FFF2-40B4-BE49-F238E27FC236}">
                <a16:creationId xmlns:a16="http://schemas.microsoft.com/office/drawing/2014/main" id="{84D93EA0-374B-490E-8CB4-1E13FFA2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29" y="4623042"/>
            <a:ext cx="2700000" cy="1800000"/>
          </a:xfrm>
          <a:prstGeom prst="rect">
            <a:avLst/>
          </a:prstGeom>
        </p:spPr>
      </p:pic>
      <p:pic>
        <p:nvPicPr>
          <p:cNvPr id="26" name="Picture 2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B4BFBE-6629-45EA-8534-6962F93C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6" b="3606"/>
          <a:stretch/>
        </p:blipFill>
        <p:spPr>
          <a:xfrm>
            <a:off x="8513571" y="3017442"/>
            <a:ext cx="3044707" cy="159312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7ECD45B-102F-4FB6-9CF4-B1F42B248AC5}"/>
              </a:ext>
            </a:extLst>
          </p:cNvPr>
          <p:cNvSpPr/>
          <p:nvPr/>
        </p:nvSpPr>
        <p:spPr>
          <a:xfrm>
            <a:off x="6868119" y="4765370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2</a:t>
            </a:r>
          </a:p>
        </p:txBody>
      </p:sp>
      <p:sp>
        <p:nvSpPr>
          <p:cNvPr id="28" name="textruta 9">
            <a:extLst>
              <a:ext uri="{FF2B5EF4-FFF2-40B4-BE49-F238E27FC236}">
                <a16:creationId xmlns:a16="http://schemas.microsoft.com/office/drawing/2014/main" id="{56E17F19-13E7-4BE9-A3C4-1F2204F613DA}"/>
              </a:ext>
            </a:extLst>
          </p:cNvPr>
          <p:cNvSpPr txBox="1"/>
          <p:nvPr/>
        </p:nvSpPr>
        <p:spPr>
          <a:xfrm>
            <a:off x="6299480" y="5302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Enjoy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95AF23-6004-43E4-8221-D38035396BDA}"/>
              </a:ext>
            </a:extLst>
          </p:cNvPr>
          <p:cNvSpPr/>
          <p:nvPr/>
        </p:nvSpPr>
        <p:spPr>
          <a:xfrm>
            <a:off x="1090693" y="4090181"/>
            <a:ext cx="461826" cy="461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848" b="1" dirty="0">
                <a:latin typeface="Rod" panose="02030509050101010101" pitchFamily="49" charset="-79"/>
                <a:cs typeface="Rod" panose="02030509050101010101" pitchFamily="49" charset="-79"/>
              </a:rPr>
              <a:t>1</a:t>
            </a:r>
          </a:p>
        </p:txBody>
      </p:sp>
      <p:sp>
        <p:nvSpPr>
          <p:cNvPr id="30" name="textruta 9">
            <a:extLst>
              <a:ext uri="{FF2B5EF4-FFF2-40B4-BE49-F238E27FC236}">
                <a16:creationId xmlns:a16="http://schemas.microsoft.com/office/drawing/2014/main" id="{BE5684AC-62A0-4D00-B251-54512C4931E3}"/>
              </a:ext>
            </a:extLst>
          </p:cNvPr>
          <p:cNvSpPr txBox="1"/>
          <p:nvPr/>
        </p:nvSpPr>
        <p:spPr>
          <a:xfrm>
            <a:off x="737621" y="4580078"/>
            <a:ext cx="1599106" cy="585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7" dirty="0">
                <a:solidFill>
                  <a:srgbClr val="3C3C3C"/>
                </a:solidFill>
                <a:latin typeface="Portrait Light" pitchFamily="50" charset="0"/>
              </a:rPr>
              <a:t>Control</a:t>
            </a:r>
            <a:endParaRPr lang="sv-SE" sz="3207" dirty="0">
              <a:solidFill>
                <a:srgbClr val="3C3C3C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363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20C004-A3E8-44AC-8B98-E18FB163B851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3C3C3C"/>
                </a:solidFill>
                <a:latin typeface="Fino" panose="00000500000000000000" pitchFamily="50" charset="0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48C25-1896-4F58-A72D-5EC22ACDE3BA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5205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DCEFFE3B-4790-4BC7-8D74-14DFBD6C2817}"/>
              </a:ext>
            </a:extLst>
          </p:cNvPr>
          <p:cNvSpPr txBox="1">
            <a:spLocks/>
          </p:cNvSpPr>
          <p:nvPr/>
        </p:nvSpPr>
        <p:spPr>
          <a:xfrm>
            <a:off x="601737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WORK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7" name="textruta 7">
            <a:extLst>
              <a:ext uri="{FF2B5EF4-FFF2-40B4-BE49-F238E27FC236}">
                <a16:creationId xmlns:a16="http://schemas.microsoft.com/office/drawing/2014/main" id="{9DB95CD6-36FC-4FF6-A6FF-13977482EAD3}"/>
              </a:ext>
            </a:extLst>
          </p:cNvPr>
          <p:cNvSpPr txBox="1"/>
          <p:nvPr/>
        </p:nvSpPr>
        <p:spPr>
          <a:xfrm>
            <a:off x="601737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Product </a:t>
            </a:r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endParaRPr lang="sv-SE" sz="2000" dirty="0">
              <a:solidFill>
                <a:srgbClr val="E7D6B9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EB39394A-B38D-4636-B9A8-AFE5C0068490}"/>
              </a:ext>
            </a:extLst>
          </p:cNvPr>
          <p:cNvSpPr txBox="1">
            <a:spLocks/>
          </p:cNvSpPr>
          <p:nvPr/>
        </p:nvSpPr>
        <p:spPr>
          <a:xfrm>
            <a:off x="6190263" y="1714030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0" dirty="0">
                <a:solidFill>
                  <a:srgbClr val="C1996B"/>
                </a:solidFill>
                <a:latin typeface="Portrait Light" pitchFamily="50" charset="0"/>
              </a:rPr>
              <a:t>HOW WE THINK</a:t>
            </a:r>
            <a:endParaRPr lang="sv-SE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F067CC-8412-4BA0-B3FA-D82868FA2DF0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93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The impact of the tool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14" name="textruta 7">
            <a:extLst>
              <a:ext uri="{FF2B5EF4-FFF2-40B4-BE49-F238E27FC236}">
                <a16:creationId xmlns:a16="http://schemas.microsoft.com/office/drawing/2014/main" id="{035C2545-5EA2-4D43-A23C-48106A044970}"/>
              </a:ext>
            </a:extLst>
          </p:cNvPr>
          <p:cNvSpPr txBox="1"/>
          <p:nvPr/>
        </p:nvSpPr>
        <p:spPr>
          <a:xfrm>
            <a:off x="6190263" y="2365736"/>
            <a:ext cx="540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v-SE" sz="2000" dirty="0" err="1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Development</a:t>
            </a:r>
            <a:r>
              <a:rPr lang="sv-SE" sz="2000" dirty="0">
                <a:solidFill>
                  <a:srgbClr val="E7D6B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5BF3-0AB7-4CD8-94A0-2D6FA7A3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494" y="2765846"/>
            <a:ext cx="3069115" cy="409215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AE9DDC-20AA-4234-BBCD-FD310EDDC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10605"/>
          <a:stretch/>
        </p:blipFill>
        <p:spPr>
          <a:xfrm>
            <a:off x="6985048" y="2765847"/>
            <a:ext cx="3621904" cy="4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32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4BF2C-B444-4F30-A4A1-D8E03CC2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5705" b="-777"/>
          <a:stretch/>
        </p:blipFill>
        <p:spPr>
          <a:xfrm>
            <a:off x="180603" y="406137"/>
            <a:ext cx="11830793" cy="6045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87F4BC-8E40-476B-8761-4463DBF287DA}"/>
              </a:ext>
            </a:extLst>
          </p:cNvPr>
          <p:cNvSpPr txBox="1">
            <a:spLocks/>
          </p:cNvSpPr>
          <p:nvPr/>
        </p:nvSpPr>
        <p:spPr>
          <a:xfrm>
            <a:off x="251795" y="1365016"/>
            <a:ext cx="2367579" cy="4758670"/>
          </a:xfrm>
          <a:prstGeom prst="roundRect">
            <a:avLst>
              <a:gd name="adj" fmla="val 5392"/>
            </a:avLst>
          </a:prstGeom>
          <a:solidFill>
            <a:srgbClr val="F0E6DC"/>
          </a:solidFill>
          <a:ln w="38100">
            <a:solidFill>
              <a:srgbClr val="63A2DB"/>
            </a:solidFill>
          </a:ln>
        </p:spPr>
        <p:txBody>
          <a:bodyPr vert="horz" lIns="58652" tIns="29326" rIns="58652" bIns="29326" rtlCol="0" anchor="b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Save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Scale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Undo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Copy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Print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Archive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Modify</a:t>
            </a:r>
          </a:p>
          <a:p>
            <a:pPr algn="ctr">
              <a:lnSpc>
                <a:spcPct val="150000"/>
              </a:lnSpc>
            </a:pPr>
            <a:r>
              <a:rPr lang="en-US" sz="2500" spc="0" dirty="0">
                <a:solidFill>
                  <a:srgbClr val="63A2DB"/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172251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01C90-3818-4687-B159-28DF10D7E627}"/>
              </a:ext>
            </a:extLst>
          </p:cNvPr>
          <p:cNvSpPr/>
          <p:nvPr/>
        </p:nvSpPr>
        <p:spPr>
          <a:xfrm>
            <a:off x="6190262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F6A76-526F-4BB3-B921-43095F793C18}"/>
              </a:ext>
            </a:extLst>
          </p:cNvPr>
          <p:cNvSpPr/>
          <p:nvPr/>
        </p:nvSpPr>
        <p:spPr>
          <a:xfrm>
            <a:off x="241738" y="3903042"/>
            <a:ext cx="57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ACDC5-D038-40CD-95AE-E868BD4B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9" y="3903042"/>
            <a:ext cx="488517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E443E-22FC-4724-9444-4EC9B118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5" y="3903042"/>
            <a:ext cx="488517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0B4B-5593-4C80-A036-6CA5CDF2DD88}"/>
              </a:ext>
            </a:extLst>
          </p:cNvPr>
          <p:cNvSpPr txBox="1"/>
          <p:nvPr/>
        </p:nvSpPr>
        <p:spPr>
          <a:xfrm>
            <a:off x="421738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Click-Based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Unanalysable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Non-recyclable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998DAC-B735-4429-8F66-386CB453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7592" r="68913" b="8357"/>
          <a:stretch/>
        </p:blipFill>
        <p:spPr bwMode="auto">
          <a:xfrm>
            <a:off x="2622959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1C41288-0142-4040-8CD5-A31EB094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61862"/>
          <a:stretch/>
        </p:blipFill>
        <p:spPr bwMode="auto">
          <a:xfrm>
            <a:off x="8571486" y="663663"/>
            <a:ext cx="99755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24F7AD-D824-41C7-BACE-04FE377EAE38}"/>
              </a:ext>
            </a:extLst>
          </p:cNvPr>
          <p:cNvSpPr txBox="1"/>
          <p:nvPr/>
        </p:nvSpPr>
        <p:spPr>
          <a:xfrm>
            <a:off x="6370264" y="2007744"/>
            <a:ext cx="540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Algorithm Based</a:t>
            </a: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Indirect Modelling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Adaptive Geometry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Analysable Outcome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  <a:p>
            <a:pPr algn="ctr"/>
            <a:r>
              <a:rPr lang="en-GB" sz="2000" dirty="0">
                <a:solidFill>
                  <a:srgbClr val="3C3C3C"/>
                </a:solidFill>
                <a:latin typeface="Portrait Light"/>
              </a:rPr>
              <a:t>Recyclable Product</a:t>
            </a:r>
            <a:endParaRPr lang="sv-SE" sz="2000" dirty="0">
              <a:solidFill>
                <a:srgbClr val="3C3C3C"/>
              </a:solidFill>
              <a:latin typeface="Portrait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0A1CE-CF1A-47B7-B5BA-F34AA9B37876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5834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development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Linear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Staging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BDFED1-FA93-439D-AA60-9842BFDC5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2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7065BA-EDF3-4C4A-A9C9-452F08A3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405512"/>
            <a:ext cx="10080000" cy="6046976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5AAFD0D3-CE55-4C09-A30B-A15B90891847}"/>
              </a:ext>
            </a:extLst>
          </p:cNvPr>
          <p:cNvSpPr txBox="1">
            <a:spLocks/>
          </p:cNvSpPr>
          <p:nvPr/>
        </p:nvSpPr>
        <p:spPr>
          <a:xfrm>
            <a:off x="10031464" y="3249000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Project Budget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779D4D1B-4BE8-470C-9864-B162E87C9DD6}"/>
              </a:ext>
            </a:extLst>
          </p:cNvPr>
          <p:cNvSpPr txBox="1">
            <a:spLocks/>
          </p:cNvSpPr>
          <p:nvPr/>
        </p:nvSpPr>
        <p:spPr>
          <a:xfrm>
            <a:off x="1160178" y="766483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Output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Quality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3DF5A55B-6BE6-4E6A-AFCE-5BAB0B81A3F7}"/>
              </a:ext>
            </a:extLst>
          </p:cNvPr>
          <p:cNvSpPr txBox="1">
            <a:spLocks/>
          </p:cNvSpPr>
          <p:nvPr/>
        </p:nvSpPr>
        <p:spPr>
          <a:xfrm>
            <a:off x="1160178" y="5731517"/>
            <a:ext cx="1800000" cy="3600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Depth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of</a:t>
            </a:r>
            <a:r>
              <a:rPr lang="sv-SE" sz="2000" b="0" dirty="0">
                <a:solidFill>
                  <a:srgbClr val="C1996B"/>
                </a:solidFill>
                <a:latin typeface="Portrait Light" pitchFamily="50" charset="0"/>
              </a:rPr>
              <a:t> </a:t>
            </a:r>
            <a:r>
              <a:rPr lang="sv-SE" sz="2000" b="0" dirty="0" err="1">
                <a:solidFill>
                  <a:srgbClr val="C1996B"/>
                </a:solidFill>
                <a:latin typeface="Portrait Light" pitchFamily="50" charset="0"/>
              </a:rPr>
              <a:t>Study</a:t>
            </a:r>
            <a:endParaRPr lang="sv-SE" sz="2000" b="0" dirty="0">
              <a:solidFill>
                <a:srgbClr val="FF0000"/>
              </a:solidFill>
              <a:latin typeface="Portrait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31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753F-B8CE-4A88-9855-94A2A54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17966" r="1743"/>
          <a:stretch/>
        </p:blipFill>
        <p:spPr>
          <a:xfrm>
            <a:off x="1416000" y="2085426"/>
            <a:ext cx="9360000" cy="4772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DF9BB0-D63C-498F-A440-C2EEA34730D7}"/>
              </a:ext>
            </a:extLst>
          </p:cNvPr>
          <p:cNvSpPr txBox="1">
            <a:spLocks/>
          </p:cNvSpPr>
          <p:nvPr/>
        </p:nvSpPr>
        <p:spPr>
          <a:xfrm>
            <a:off x="0" y="755471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425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b="0" i="0" kern="1200" spc="-300" baseline="0">
                <a:solidFill>
                  <a:srgbClr val="BEDCE6"/>
                </a:solidFill>
                <a:latin typeface="Portrait Light" charset="0"/>
                <a:ea typeface="Portrait Light" charset="0"/>
                <a:cs typeface="Portrait Light" charset="0"/>
              </a:defRPr>
            </a:lvl1pPr>
          </a:lstStyle>
          <a:p>
            <a:pPr algn="ctr"/>
            <a:r>
              <a:rPr lang="en-US" sz="4000" spc="0" dirty="0">
                <a:solidFill>
                  <a:srgbClr val="C1996B"/>
                </a:solidFill>
                <a:latin typeface="Fino" panose="00000500000000000000" pitchFamily="50" charset="0"/>
              </a:rPr>
              <a:t>Project budget</a:t>
            </a:r>
            <a:endParaRPr lang="en-US" sz="4000" spc="0" dirty="0">
              <a:latin typeface="Fino" panose="00000500000000000000" pitchFamily="50" charset="0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EB3D08-8B4F-4ED2-883C-889B39D4AAED}"/>
              </a:ext>
            </a:extLst>
          </p:cNvPr>
          <p:cNvSpPr txBox="1">
            <a:spLocks/>
          </p:cNvSpPr>
          <p:nvPr/>
        </p:nvSpPr>
        <p:spPr>
          <a:xfrm>
            <a:off x="3396000" y="1365426"/>
            <a:ext cx="5400000" cy="6517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CAD-</a:t>
            </a:r>
            <a:r>
              <a:rPr lang="sv-SE" sz="3200" b="0" dirty="0" err="1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based</a:t>
            </a:r>
            <a:r>
              <a:rPr lang="sv-SE" sz="3200" b="0" dirty="0">
                <a:solidFill>
                  <a:srgbClr val="F0E6DC"/>
                </a:solidFill>
                <a:latin typeface="Portrait Light" pitchFamily="50" charset="0"/>
                <a:cs typeface="Circular Std Bold" panose="020B0804020101010102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737624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6AD92C-A435-4DCE-A8F1-11F4B7B67484}"/>
              </a:ext>
            </a:extLst>
          </p:cNvPr>
          <p:cNvSpPr/>
          <p:nvPr/>
        </p:nvSpPr>
        <p:spPr>
          <a:xfrm>
            <a:off x="244612" y="19364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15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ngbom PPT Scandia">
  <a:themeElements>
    <a:clrScheme name="Tengb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E5E"/>
      </a:accent1>
      <a:accent2>
        <a:srgbClr val="FFCB05"/>
      </a:accent2>
      <a:accent3>
        <a:srgbClr val="46C1BE"/>
      </a:accent3>
      <a:accent4>
        <a:srgbClr val="8CB9CA"/>
      </a:accent4>
      <a:accent5>
        <a:srgbClr val="B1A9A7"/>
      </a:accent5>
      <a:accent6>
        <a:srgbClr val="D7BA8A"/>
      </a:accent6>
      <a:hlink>
        <a:srgbClr val="0563C1"/>
      </a:hlink>
      <a:folHlink>
        <a:srgbClr val="954F72"/>
      </a:folHlink>
    </a:clrScheme>
    <a:fontScheme name="Tengbom Scandia">
      <a:majorFont>
        <a:latin typeface="Tengbom Scandia"/>
        <a:ea typeface=""/>
        <a:cs typeface=""/>
      </a:majorFont>
      <a:minorFont>
        <a:latin typeface="Tengbom Scandi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 Tengbom Scandia 4.3.potx" id="{FF860F7C-2E09-4268-8941-576F8A4068D9}" vid="{9924616A-EBF3-4623-A8A5-F6A568A700E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831E8F3835144D992753860C3F4A99" ma:contentTypeVersion="2" ma:contentTypeDescription="Skapa ett nytt dokument." ma:contentTypeScope="" ma:versionID="1c7edd8df74d45993889db9998234815">
  <xsd:schema xmlns:xsd="http://www.w3.org/2001/XMLSchema" xmlns:xs="http://www.w3.org/2001/XMLSchema" xmlns:p="http://schemas.microsoft.com/office/2006/metadata/properties" xmlns:ns2="7c4ae015-a3d8-4f1d-a658-6e280f94b971" targetNamespace="http://schemas.microsoft.com/office/2006/metadata/properties" ma:root="true" ma:fieldsID="264881fcb65e3f25031cdcb7f3d2ba90" ns2:_="">
    <xsd:import namespace="7c4ae015-a3d8-4f1d-a658-6e280f94b9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ae015-a3d8-4f1d-a658-6e280f94b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7B163-6673-4C9D-A8CF-0482D2AD3CCC}">
  <ds:schemaRefs>
    <ds:schemaRef ds:uri="http://purl.org/dc/dcmitype/"/>
    <ds:schemaRef ds:uri="7c4ae015-a3d8-4f1d-a658-6e280f94b97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A2DA1B-89EE-48D4-B11D-F3A8679F9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184B2-739D-4A6D-B540-620DE656DD9F}">
  <ds:schemaRefs>
    <ds:schemaRef ds:uri="7c4ae015-a3d8-4f1d-a658-6e280f94b9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Tengbom Scandia 4.3</Template>
  <TotalTime>630</TotalTime>
  <Words>288</Words>
  <Application>Microsoft Office PowerPoint</Application>
  <PresentationFormat>Widescreen</PresentationFormat>
  <Paragraphs>143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Circular Std</vt:lpstr>
      <vt:lpstr>Circular Std Book</vt:lpstr>
      <vt:lpstr>Fino</vt:lpstr>
      <vt:lpstr>Portrait Light</vt:lpstr>
      <vt:lpstr>Rod</vt:lpstr>
      <vt:lpstr>Tengbom Scandia</vt:lpstr>
      <vt:lpstr>Tengbom Scandia Bold Stencil</vt:lpstr>
      <vt:lpstr>Tengbom Scandia Medium</vt:lpstr>
      <vt:lpstr>Tengbom PPT Scandia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Tengbom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Samverkan</dc:title>
  <dc:creator>Gunilla Haglund</dc:creator>
  <cp:lastModifiedBy>Mohamed Ossama Gabrallah</cp:lastModifiedBy>
  <cp:revision>27</cp:revision>
  <cp:lastPrinted>2021-06-28T09:24:38Z</cp:lastPrinted>
  <dcterms:created xsi:type="dcterms:W3CDTF">2016-08-23T17:02:57Z</dcterms:created>
  <dcterms:modified xsi:type="dcterms:W3CDTF">2021-10-30T16:46:33Z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0x010100EA831E8F3835144D992753860C3F4A99</vt:lpwstr>
  </property>
</Properties>
</file>